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30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1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EAFE9-0039-46A4-840C-19060AECD9BB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47B3B-40B4-4DF1-93D6-E772A6B585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311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47B3B-40B4-4DF1-93D6-E772A6B585C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198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A6F-476D-4090-B40C-419D016524D2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92A71-053A-4779-A83A-8825C47A4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72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A6F-476D-4090-B40C-419D016524D2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92A71-053A-4779-A83A-8825C47A4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98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A6F-476D-4090-B40C-419D016524D2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92A71-053A-4779-A83A-8825C47A4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300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A6F-476D-4090-B40C-419D016524D2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92A71-053A-4779-A83A-8825C47A4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755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A6F-476D-4090-B40C-419D016524D2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92A71-053A-4779-A83A-8825C47A4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70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A6F-476D-4090-B40C-419D016524D2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92A71-053A-4779-A83A-8825C47A4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796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A6F-476D-4090-B40C-419D016524D2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92A71-053A-4779-A83A-8825C47A4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140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A6F-476D-4090-B40C-419D016524D2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92A71-053A-4779-A83A-8825C47A4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156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A6F-476D-4090-B40C-419D016524D2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92A71-053A-4779-A83A-8825C47A4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9771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A6F-476D-4090-B40C-419D016524D2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92A71-053A-4779-A83A-8825C47A4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263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A6F-476D-4090-B40C-419D016524D2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92A71-053A-4779-A83A-8825C47A4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000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BA6F-476D-4090-B40C-419D016524D2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92A71-053A-4779-A83A-8825C47A4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67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library.kaznu.kz/ru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urait.ru/bcode/496177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ncste.kz/" TargetMode="External"/><Relationship Id="rId5" Type="http://schemas.openxmlformats.org/officeDocument/2006/relationships/hyperlink" Target="https://nauka.kz/page.php?page_id=787&amp;lang=1&amp;new" TargetMode="External"/><Relationship Id="rId4" Type="http://schemas.openxmlformats.org/officeDocument/2006/relationships/hyperlink" Target="https://www.dissercat.com/?ysclid=l7kbinlh5614944724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365125"/>
            <a:ext cx="10741152" cy="1692275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4. Психологические </a:t>
            </a:r>
            <a:r>
              <a:rPr lang="ru-RU" sz="4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аспекты </a:t>
            </a:r>
            <a:r>
              <a:rPr lang="ru-RU" sz="48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онкозаболеваний</a:t>
            </a:r>
            <a:r>
              <a:rPr lang="ru-RU" sz="4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кризисная и экстремальная жизненная ситуация </a:t>
            </a:r>
          </a:p>
        </p:txBody>
      </p:sp>
      <p:pic>
        <p:nvPicPr>
          <p:cNvPr id="1026" name="Picture 2" descr="https://avatars.mds.yandex.net/i?id=cb2709f7486d6d88699fd2fb893f5a1b1447126c-16118181-images-thumbs&amp;n=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6152" y="2368296"/>
            <a:ext cx="9930384" cy="4242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9123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839788" y="338328"/>
            <a:ext cx="3932237" cy="1225296"/>
          </a:xfrm>
        </p:spPr>
        <p:txBody>
          <a:bodyPr/>
          <a:lstStyle/>
          <a:p>
            <a:pPr eaLnBrk="1" hangingPunct="1"/>
            <a:r>
              <a:rPr lang="ru-RU" alt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Рекомендуемая литература:</a:t>
            </a:r>
            <a:r>
              <a:rPr lang="ru-RU" altLang="ru-RU" sz="6000" dirty="0"/>
              <a:t/>
            </a:r>
            <a:br>
              <a:rPr lang="ru-RU" altLang="ru-RU" sz="6000" dirty="0"/>
            </a:br>
            <a:endParaRPr lang="ru-RU" altLang="ru-RU" dirty="0" smtClean="0"/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248656" y="0"/>
            <a:ext cx="6943344" cy="675741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литература: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Бердибаева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С.К.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Түлға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психологиясы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учебное пособие. – Алматы: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Воронов И.А. Экстремальная психология: комплексный подход: монография. –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СПб.:ЧОУВПО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СПбИПиА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2012. –146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экстремальных ситуаций для спасателей и пожарных / под общей ред. Ю.С. Шойгу. - М.: Смысл, 2018. - 319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Мигунова Ю.С., Королева С.В. Психология экстремальных ситуаций: учебное пособие. − Иваново: ФГБОУ ВО Ивановская пожарно-спасательная академия ГПС МЧС России, 2020. − 157 с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кризисных и экстремальных ситуаций: учебник / под ред. Н. С.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Хрусталёвой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— СПб.: Изд-во С.-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Петерб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ун-та, 2018. — 748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Пономарева И. М. Работа психолога в кризисных службах: учебное пособие. — СПб.: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СПбГИПСР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2014. — 197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экстремальных ситуаций / Под ред. В.В. Рубцова. – М.: Психологический ин-т РАО, 2008. – 304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Рогачева Т.В.,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Залевский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Г.В., Левицкая Т.Е. Психология экстремальных ситуаций и состояний: учеб. пособие. – Томск: Издательский Дом ТГУ, 2015. – 276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Попова Р.Р. Психологическая помощь в кризисных и чрезвычайных ситуациях: Учебное пособие. – Казань: Издательство Казанского ун-та, 2013. -135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anderson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a., </a:t>
            </a:r>
            <a:r>
              <a:rPr lang="en-US" sz="10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afdar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ocial psychology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u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niversity of Guelph.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Wiley-sons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Canada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Ltd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Дополнительная: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Семенова И. А. Психология экстремальных ситуаций: учеб. пособие. – Ульяновск: УВАУ ГА(И), 2012. - 138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Малкина-Пых И. Г. Психологическая помощь в кризисных ситуациях. – М.: Изд-во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Эксмо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2005. – 960 с. (Справочник практического психолога).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Тимченко А. В. Психология в экстремальных условиях. Боевая психическая травма методы её коррекции. - Харьков: Изд-во ХВУ, 1995. -112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Смирнов Б.А., Долгополова Е.В. . Психология деятельности в экстремальных ситуациях.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Xарьков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Изд-во Гуманитарный Центр, 2007.– 276 с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Беберашвили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З., Джавахишвили Д.,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Табагуа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 Травма, её природа и пути исцеления. - Тбилиси 2021. -104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Рогачева Т.В. 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Залевский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Левицкая Т.Е. Психология экстремальных ситуаций и состояний: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уч.пособие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Томск, 2015.- 275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Кризисная психология : учебное пособие / составители Е. С.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Гольдшмидт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[и др.]. — Кемерово 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КемГУ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2019. — 140 с. — ISBN 978-5-8353-2444-6. — Текст : электронный // Лань : электронно-библиотечная система. — URL: https://e.lanbook.com/book/135215 (дата обращения: 19.05.2022).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Капустина, Т. В.  Психологическое заключение: учебное пособие для вузов / Т. В. Капустина, О. Б. 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Асриян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Р. В. Кадыров. — 2-е изд. — Москва : Издательство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2022. — 142 с. — (Высшее образование). — ISBN 978-5-534-12431-6. — Текст : электронный // Образовательная платформа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[сайт]. — URL: 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https://urait.ru/bcode/496177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(дата обращения: 30.06.2025).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Интернет-ресурсы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http://elibrary.kaznu.kz/ru</a:t>
            </a:r>
            <a:r>
              <a:rPr lang="kk-KZ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научный портал  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Nauka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kz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Диссертации – аннотации https://nauka.kz/page.php?page_id=107&amp;lang=1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disserCat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— электронная библиотека диссертаций и авторефератов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Национальный научный портал Республики Казахстан (nauka.kz)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ГОСТы https://nauka.kz/page.php?page_id=787&amp;lang=1&amp;new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Ұлттық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мемлекеттік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ғылыми-техникалық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сараптама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орталығы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(ncste.kz</a:t>
            </a:r>
            <a:r>
              <a:rPr lang="ru-RU" sz="1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)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1" name="Содержимое 4" descr="http://www.psy-files.ru/templates/school/images/books.jpg"/>
          <p:cNvPicPr>
            <a:picLocks noGrp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737616" y="1563624"/>
            <a:ext cx="3377184" cy="4495800"/>
          </a:xfrm>
        </p:spPr>
      </p:pic>
    </p:spTree>
    <p:extLst>
      <p:ext uri="{BB962C8B-B14F-4D97-AF65-F5344CB8AC3E}">
        <p14:creationId xmlns:p14="http://schemas.microsoft.com/office/powerpoint/2010/main" val="2975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36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Цель:</a:t>
            </a:r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познакомить  с психологическими аспектами </a:t>
            </a:r>
            <a:r>
              <a:rPr lang="ru-RU" sz="36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онкозаболеваний</a:t>
            </a:r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как кризисной и экстремальной жизненной ситуацией. </a:t>
            </a:r>
            <a:r>
              <a:rPr lang="ru-RU" b="1" i="1" dirty="0"/>
              <a:t/>
            </a:r>
            <a:br>
              <a:rPr lang="ru-RU" b="1" i="1" dirty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0739"/>
          </a:xfrm>
        </p:spPr>
        <p:txBody>
          <a:bodyPr>
            <a:normAutofit/>
          </a:bodyPr>
          <a:lstStyle/>
          <a:p>
            <a:r>
              <a:rPr lang="ru-RU" b="1" i="1" u="sng" dirty="0" smtClean="0"/>
              <a:t>Основные вопросы:</a:t>
            </a:r>
          </a:p>
          <a:p>
            <a:r>
              <a:rPr lang="ru-RU" b="1" dirty="0" err="1" smtClean="0"/>
              <a:t>Онкозаболевание</a:t>
            </a:r>
            <a:r>
              <a:rPr lang="ru-RU" b="1" dirty="0" smtClean="0"/>
              <a:t> - как кризисная и экстремальная ситуация.</a:t>
            </a:r>
          </a:p>
          <a:p>
            <a:r>
              <a:rPr lang="ru-RU" b="1" dirty="0" smtClean="0"/>
              <a:t>Место </a:t>
            </a:r>
            <a:r>
              <a:rPr lang="ru-RU" b="1" dirty="0" err="1" smtClean="0"/>
              <a:t>онкопсихологии</a:t>
            </a:r>
            <a:r>
              <a:rPr lang="ru-RU" b="1" dirty="0" smtClean="0"/>
              <a:t> в системе психологических дисциплин. </a:t>
            </a:r>
          </a:p>
          <a:p>
            <a:r>
              <a:rPr lang="ru-RU" b="1" dirty="0" smtClean="0"/>
              <a:t>Роль психологических факторов в развитии онкологии.</a:t>
            </a:r>
          </a:p>
          <a:p>
            <a:r>
              <a:rPr lang="ru-RU" b="1" dirty="0" smtClean="0"/>
              <a:t>Психологические проблемы семьи </a:t>
            </a:r>
            <a:r>
              <a:rPr lang="ru-RU" b="1" dirty="0" err="1" smtClean="0"/>
              <a:t>онкобольного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Психологические трудности  во взаимодействии врача-онколога и </a:t>
            </a:r>
            <a:r>
              <a:rPr lang="ru-RU" b="1" dirty="0" err="1" smtClean="0"/>
              <a:t>онкобольного</a:t>
            </a:r>
            <a:r>
              <a:rPr lang="ru-RU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445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837590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/>
              <a:t>Б</a:t>
            </a:r>
            <a:r>
              <a:rPr lang="ru-RU" sz="2400" b="1" dirty="0" smtClean="0"/>
              <a:t>олезнь</a:t>
            </a:r>
            <a:r>
              <a:rPr lang="ru-RU" sz="2400" b="1" dirty="0"/>
              <a:t>, связанная с витальной </a:t>
            </a:r>
            <a:r>
              <a:rPr lang="ru-RU" sz="2400" b="1" dirty="0" smtClean="0"/>
              <a:t>угрозой, </a:t>
            </a:r>
            <a:r>
              <a:rPr lang="ru-RU" sz="2400" b="1" dirty="0"/>
              <a:t>представляет </a:t>
            </a:r>
            <a:r>
              <a:rPr lang="ru-RU" sz="2400" b="1" dirty="0" smtClean="0"/>
              <a:t>для человека </a:t>
            </a:r>
            <a:r>
              <a:rPr lang="ru-RU" sz="2400" b="1" dirty="0"/>
              <a:t>экстремальную ситуацию и является для него жизненным кризисом. </a:t>
            </a:r>
            <a:endParaRPr lang="ru-RU" sz="2400" b="1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Примером </a:t>
            </a:r>
            <a:r>
              <a:rPr lang="ru-RU" sz="2400" b="1" dirty="0"/>
              <a:t>такой болезни может быть онкологическое заболевание.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Информация </a:t>
            </a:r>
            <a:r>
              <a:rPr lang="ru-RU" sz="2400" b="1" dirty="0"/>
              <a:t>об </a:t>
            </a:r>
            <a:r>
              <a:rPr lang="ru-RU" sz="2400" b="1" dirty="0" err="1" smtClean="0"/>
              <a:t>онкозаболевании</a:t>
            </a:r>
            <a:r>
              <a:rPr lang="ru-RU" sz="2400" b="1" dirty="0" smtClean="0"/>
              <a:t> </a:t>
            </a:r>
            <a:r>
              <a:rPr lang="ru-RU" sz="2400" b="1" dirty="0"/>
              <a:t>создает экстремальную и </a:t>
            </a:r>
            <a:r>
              <a:rPr lang="ru-RU" sz="2400" b="1" dirty="0" smtClean="0"/>
              <a:t>кризисную </a:t>
            </a:r>
            <a:r>
              <a:rPr lang="ru-RU" sz="2400" b="1" dirty="0"/>
              <a:t>ситуации как для больного, так и для его ближайшего окружения. </a:t>
            </a:r>
            <a:endParaRPr lang="ru-RU" sz="2400" b="1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Ситуация </a:t>
            </a:r>
            <a:r>
              <a:rPr lang="ru-RU" sz="2400" b="1" dirty="0" err="1" smtClean="0"/>
              <a:t>онкозаболевания</a:t>
            </a:r>
            <a:r>
              <a:rPr lang="ru-RU" sz="2400" b="1" dirty="0" smtClean="0"/>
              <a:t> </a:t>
            </a:r>
            <a:r>
              <a:rPr lang="ru-RU" sz="2400" b="1" dirty="0"/>
              <a:t>имеет следующие </a:t>
            </a:r>
            <a:r>
              <a:rPr lang="ru-RU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общие признаки с другими </a:t>
            </a:r>
            <a:r>
              <a:rPr lang="ru-RU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жизненными </a:t>
            </a:r>
            <a:r>
              <a:rPr lang="ru-RU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экстремальными и кризисными ситуациями.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Внезапность </a:t>
            </a:r>
            <a:r>
              <a:rPr lang="ru-RU" sz="2400" b="1" i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возникновения</a:t>
            </a:r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sz="2400" b="1" i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Сообщение </a:t>
            </a:r>
            <a:r>
              <a:rPr lang="ru-RU" sz="2400" b="1" dirty="0"/>
              <a:t>о заболевании раком для </a:t>
            </a:r>
            <a:r>
              <a:rPr lang="ru-RU" sz="2400" b="1" dirty="0" smtClean="0"/>
              <a:t>больного всегда </a:t>
            </a:r>
            <a:r>
              <a:rPr lang="ru-RU" sz="2400" b="1" dirty="0"/>
              <a:t>неожиданно, внезапно. </a:t>
            </a:r>
            <a:endParaRPr lang="ru-RU" sz="2400" b="1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Даже, </a:t>
            </a:r>
            <a:r>
              <a:rPr lang="ru-RU" sz="2400" b="1" dirty="0"/>
              <a:t>если </a:t>
            </a:r>
            <a:r>
              <a:rPr lang="ru-RU" sz="2400" b="1" dirty="0" smtClean="0"/>
              <a:t>пациенты отмечали некоторые </a:t>
            </a:r>
            <a:r>
              <a:rPr lang="ru-RU" sz="2400" b="1" dirty="0"/>
              <a:t>симптомы </a:t>
            </a:r>
            <a:r>
              <a:rPr lang="ru-RU" sz="2400" b="1" dirty="0" smtClean="0"/>
              <a:t>болезни, постановка </a:t>
            </a:r>
            <a:r>
              <a:rPr lang="ru-RU" sz="2400" b="1" dirty="0"/>
              <a:t>врачом-онкологом диагноза </a:t>
            </a:r>
            <a:r>
              <a:rPr lang="ru-RU" sz="2400" b="1" dirty="0" smtClean="0"/>
              <a:t>являлась, как правило,  </a:t>
            </a:r>
            <a:r>
              <a:rPr lang="ru-RU" sz="2400" b="1" dirty="0"/>
              <a:t>для них </a:t>
            </a:r>
            <a:r>
              <a:rPr lang="ru-RU" sz="2400" b="1" dirty="0" smtClean="0"/>
              <a:t>полной неожиданностью.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Наличие витальной угрозы</a:t>
            </a:r>
            <a:r>
              <a:rPr lang="ru-RU" sz="2400" b="1" dirty="0" smtClean="0">
                <a:solidFill>
                  <a:srgbClr val="0070C0"/>
                </a:solidFill>
              </a:rPr>
              <a:t>. </a:t>
            </a:r>
            <a:r>
              <a:rPr lang="ru-RU" sz="2400" b="1" dirty="0" smtClean="0"/>
              <a:t>Онкологическое заболевание действительно представляет собой угрозу жизни заболевшего человека.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Разрушение картины мира. </a:t>
            </a:r>
            <a:r>
              <a:rPr lang="ru-RU" sz="2400" b="1" dirty="0" smtClean="0"/>
              <a:t>Заболевание разрушает представления и убеждения, которые имеются у каждого человека относительно себя и окружающего мира.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Отсутствие контроля над происходящим. </a:t>
            </a:r>
            <a:r>
              <a:rPr lang="ru-RU" sz="2400" b="1" dirty="0" smtClean="0"/>
              <a:t>При </a:t>
            </a:r>
            <a:r>
              <a:rPr lang="ru-RU" sz="2400" b="1" dirty="0" err="1" smtClean="0"/>
              <a:t>онкозаболевании</a:t>
            </a:r>
            <a:r>
              <a:rPr lang="ru-RU" sz="2400" b="1" dirty="0" smtClean="0"/>
              <a:t> появляется чувство утраты контроля над ситуацией, болезнью, лечением, жизнью в целом.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307389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958584"/>
          </a:xfrm>
        </p:spPr>
        <p:txBody>
          <a:bodyPr>
            <a:noAutofit/>
          </a:bodyPr>
          <a:lstStyle/>
          <a:p>
            <a:pPr algn="just"/>
            <a:r>
              <a:rPr lang="ru-RU" sz="2000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Неопределенность будущего</a:t>
            </a:r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/>
            <a:r>
              <a:rPr lang="ru-RU" sz="2000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Стадийность протекания реакций</a:t>
            </a:r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/>
            <a:r>
              <a:rPr lang="ru-RU" sz="2000" b="1" dirty="0" smtClean="0">
                <a:solidFill>
                  <a:srgbClr val="FF0000"/>
                </a:solidFill>
              </a:rPr>
              <a:t>Наряду </a:t>
            </a:r>
            <a:r>
              <a:rPr lang="ru-RU" sz="2000" b="1" dirty="0">
                <a:solidFill>
                  <a:srgbClr val="FF0000"/>
                </a:solidFill>
              </a:rPr>
              <a:t>с общими признаками </a:t>
            </a:r>
            <a:r>
              <a:rPr lang="ru-RU" sz="2000" b="1" dirty="0" smtClean="0">
                <a:solidFill>
                  <a:srgbClr val="FF0000"/>
                </a:solidFill>
              </a:rPr>
              <a:t>экстремальной </a:t>
            </a:r>
            <a:r>
              <a:rPr lang="ru-RU" sz="2000" b="1" dirty="0">
                <a:solidFill>
                  <a:srgbClr val="FF0000"/>
                </a:solidFill>
              </a:rPr>
              <a:t>и кризисной ситуаций, ситуация онкологического заболевания имеет </a:t>
            </a:r>
            <a:r>
              <a:rPr lang="ru-RU" sz="2000" b="1" dirty="0" smtClean="0">
                <a:solidFill>
                  <a:srgbClr val="FF0000"/>
                </a:solidFill>
              </a:rPr>
              <a:t>следующие </a:t>
            </a:r>
            <a:r>
              <a:rPr lang="ru-RU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специфические признаки</a:t>
            </a:r>
            <a:r>
              <a:rPr lang="ru-RU" sz="2000" b="1" dirty="0">
                <a:solidFill>
                  <a:srgbClr val="FF0000"/>
                </a:solidFill>
              </a:rPr>
              <a:t>, определяющие психическое состояние </a:t>
            </a:r>
            <a:r>
              <a:rPr lang="ru-RU" sz="2000" b="1" dirty="0" smtClean="0">
                <a:solidFill>
                  <a:srgbClr val="FF0000"/>
                </a:solidFill>
              </a:rPr>
              <a:t>больного</a:t>
            </a:r>
            <a:r>
              <a:rPr lang="ru-RU" sz="2000" b="1" dirty="0">
                <a:solidFill>
                  <a:srgbClr val="FF0000"/>
                </a:solidFill>
              </a:rPr>
              <a:t>: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r>
              <a:rPr lang="ru-RU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Угроза жизни. </a:t>
            </a:r>
            <a:r>
              <a:rPr lang="ru-RU" sz="2000" b="1" dirty="0"/>
              <a:t>Когда человек заболевает и его болезнь связана с </a:t>
            </a:r>
            <a:r>
              <a:rPr lang="ru-RU" sz="2000" b="1" dirty="0" smtClean="0"/>
              <a:t>витальной угрозой</a:t>
            </a:r>
            <a:r>
              <a:rPr lang="ru-RU" sz="2000" b="1" dirty="0"/>
              <a:t>, происходит столкновение с реальностью, с физической </a:t>
            </a:r>
            <a:r>
              <a:rPr lang="ru-RU" sz="2000" b="1" dirty="0" smtClean="0"/>
              <a:t>ограниченностью </a:t>
            </a:r>
            <a:r>
              <a:rPr lang="ru-RU" sz="2000" b="1" dirty="0"/>
              <a:t>жизни заболевшего. </a:t>
            </a:r>
            <a:endParaRPr lang="ru-RU" sz="2000" b="1" dirty="0" smtClean="0"/>
          </a:p>
          <a:p>
            <a:r>
              <a:rPr lang="ru-RU" sz="2000" b="1" dirty="0" smtClean="0"/>
              <a:t>Разрушается </a:t>
            </a:r>
            <a:r>
              <a:rPr lang="ru-RU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«иллюзия бессмертности», </a:t>
            </a:r>
            <a:r>
              <a:rPr lang="ru-RU" sz="2000" b="1" dirty="0" smtClean="0"/>
              <a:t>вследствие которой, человек начинает осознавать конечность жизни, смерть становится вполне реальной</a:t>
            </a:r>
            <a:r>
              <a:rPr lang="ru-RU" sz="2000" b="1" dirty="0"/>
              <a:t>. </a:t>
            </a:r>
            <a:endParaRPr lang="ru-RU" sz="2000" b="1" dirty="0" smtClean="0"/>
          </a:p>
          <a:p>
            <a:r>
              <a:rPr lang="ru-RU" sz="2000" b="1" i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Полиэтиологичность</a:t>
            </a:r>
            <a:r>
              <a:rPr lang="ru-RU" sz="2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заболевания. </a:t>
            </a:r>
            <a:r>
              <a:rPr lang="ru-RU" sz="2000" b="1" dirty="0" smtClean="0"/>
              <a:t>Отсутствие </a:t>
            </a:r>
            <a:r>
              <a:rPr lang="ru-RU" sz="2000" b="1" dirty="0"/>
              <a:t>явной причины болезни </a:t>
            </a:r>
            <a:r>
              <a:rPr lang="ru-RU" sz="2000" b="1" dirty="0" smtClean="0"/>
              <a:t>ведет к </a:t>
            </a:r>
            <a:r>
              <a:rPr lang="ru-RU" sz="2000" b="1" dirty="0"/>
              <a:t>мучительным раздумьям </a:t>
            </a:r>
            <a:r>
              <a:rPr lang="ru-RU" sz="2000" b="1" dirty="0" smtClean="0"/>
              <a:t>заболевшего человека </a:t>
            </a:r>
            <a:r>
              <a:rPr lang="ru-RU" sz="2000" b="1" dirty="0"/>
              <a:t>и его </a:t>
            </a:r>
            <a:r>
              <a:rPr lang="ru-RU" sz="2000" b="1" dirty="0" smtClean="0"/>
              <a:t>ближайшего </a:t>
            </a:r>
            <a:r>
              <a:rPr lang="ru-RU" sz="2000" b="1" dirty="0"/>
              <a:t>окружения</a:t>
            </a:r>
            <a:r>
              <a:rPr lang="ru-RU" sz="2000" b="1" dirty="0" smtClean="0"/>
              <a:t>.</a:t>
            </a:r>
          </a:p>
          <a:p>
            <a:r>
              <a:rPr lang="ru-RU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Отсутствие гарантий </a:t>
            </a:r>
            <a:r>
              <a:rPr lang="ru-RU" sz="2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выздоровления </a:t>
            </a:r>
            <a:r>
              <a:rPr lang="ru-RU" sz="2000" b="1" dirty="0" smtClean="0"/>
              <a:t>(</a:t>
            </a:r>
            <a:r>
              <a:rPr lang="ru-RU" sz="2000" b="1" i="1" dirty="0" smtClean="0"/>
              <a:t>неопределенность </a:t>
            </a:r>
            <a:r>
              <a:rPr lang="ru-RU" sz="2000" b="1" i="1" dirty="0"/>
              <a:t>исхода </a:t>
            </a:r>
            <a:r>
              <a:rPr lang="ru-RU" sz="2000" b="1" i="1" dirty="0" smtClean="0"/>
              <a:t>болезни</a:t>
            </a:r>
            <a:r>
              <a:rPr lang="ru-RU" sz="2000" b="1" dirty="0" smtClean="0"/>
              <a:t>)приводит к потере жизненной перспективы.</a:t>
            </a:r>
          </a:p>
          <a:p>
            <a:r>
              <a:rPr lang="ru-RU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Калечащий характер </a:t>
            </a:r>
            <a:r>
              <a:rPr lang="ru-RU" sz="2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оперативного вмешательства </a:t>
            </a:r>
            <a:r>
              <a:rPr lang="ru-RU" sz="2000" b="1" i="1" dirty="0" smtClean="0"/>
              <a:t>резко снижает качество жизни.</a:t>
            </a:r>
          </a:p>
          <a:p>
            <a:r>
              <a:rPr lang="ru-RU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Длительное тяжелое лечение</a:t>
            </a:r>
            <a:r>
              <a:rPr lang="ru-RU" sz="2000" b="1" i="1" dirty="0"/>
              <a:t>, сопровождающееся </a:t>
            </a:r>
            <a:r>
              <a:rPr lang="ru-RU" sz="2000" b="1" i="1" dirty="0" smtClean="0"/>
              <a:t>болью</a:t>
            </a:r>
            <a:r>
              <a:rPr lang="ru-RU" sz="2000" b="1" dirty="0" smtClean="0"/>
              <a:t>.</a:t>
            </a:r>
          </a:p>
          <a:p>
            <a:r>
              <a:rPr lang="ru-RU" sz="2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Изменение социального статуса и материального положения.</a:t>
            </a:r>
          </a:p>
          <a:p>
            <a:r>
              <a:rPr lang="ru-RU" sz="2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Актуализация экзистенциальных проблем</a:t>
            </a:r>
            <a:r>
              <a:rPr lang="ru-RU" sz="2000" b="1" i="1" u="sng" dirty="0" smtClean="0"/>
              <a:t>: </a:t>
            </a:r>
            <a:r>
              <a:rPr lang="ru-RU" sz="2000" b="1" dirty="0" smtClean="0"/>
              <a:t>«Почему я заболел?», который </a:t>
            </a:r>
            <a:r>
              <a:rPr lang="ru-RU" sz="2000" b="1" dirty="0" err="1" smtClean="0"/>
              <a:t>переформулируется</a:t>
            </a:r>
            <a:r>
              <a:rPr lang="ru-RU" sz="2000" b="1" dirty="0" smtClean="0"/>
              <a:t> в другие вопросы: «За что?», «За какие грехи?», «Как теперь жить?» и др.</a:t>
            </a:r>
          </a:p>
          <a:p>
            <a:endParaRPr lang="ru-R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57822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"/>
            <a:ext cx="12097512" cy="6858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Таким образом, болезнь проявляется на всех уровнях существования человека:</a:t>
            </a:r>
          </a:p>
          <a:p>
            <a:pPr marL="0" indent="0">
              <a:buNone/>
            </a:pPr>
            <a:r>
              <a:rPr lang="ru-RU" b="1" dirty="0" smtClean="0"/>
              <a:t>• </a:t>
            </a:r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соматическом </a:t>
            </a:r>
            <a:r>
              <a:rPr lang="ru-RU" b="1" i="1" dirty="0" smtClean="0"/>
              <a:t>— </a:t>
            </a:r>
            <a:r>
              <a:rPr lang="ru-RU" b="1" dirty="0" smtClean="0"/>
              <a:t>нарушением функционирования органов и систем;</a:t>
            </a:r>
          </a:p>
          <a:p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эмоциональном </a:t>
            </a:r>
            <a:r>
              <a:rPr lang="ru-RU" b="1" dirty="0" smtClean="0"/>
              <a:t>— проявлением негативных эмоций: страха, тревоги, гнева, обиды, злости и др.;</a:t>
            </a:r>
          </a:p>
          <a:p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психологическом </a:t>
            </a:r>
            <a:r>
              <a:rPr lang="ru-RU" b="1" dirty="0" smtClean="0"/>
              <a:t>—нарушением отношений к самому себе и к окружающим;</a:t>
            </a:r>
          </a:p>
          <a:p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социальном </a:t>
            </a:r>
            <a:r>
              <a:rPr lang="ru-RU" b="1" dirty="0" smtClean="0"/>
              <a:t>— изменением социального статуса и социальных связей;</a:t>
            </a:r>
          </a:p>
          <a:p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духовном </a:t>
            </a:r>
            <a:r>
              <a:rPr lang="ru-RU" b="1" i="1" dirty="0" smtClean="0"/>
              <a:t>— </a:t>
            </a:r>
            <a:r>
              <a:rPr lang="ru-RU" b="1" dirty="0" smtClean="0"/>
              <a:t>переживанием конечности жизни, одиночества, смысла жизни .</a:t>
            </a:r>
          </a:p>
          <a:p>
            <a:r>
              <a:rPr lang="ru-RU" b="1" dirty="0" smtClean="0"/>
              <a:t>Т.О. </a:t>
            </a:r>
            <a:r>
              <a:rPr lang="ru-RU" b="1" u="sng" dirty="0" err="1" smtClean="0">
                <a:solidFill>
                  <a:srgbClr val="0070C0"/>
                </a:solidFill>
              </a:rPr>
              <a:t>онкозаболевание</a:t>
            </a:r>
            <a:r>
              <a:rPr lang="ru-RU" b="1" u="sng" dirty="0" smtClean="0">
                <a:solidFill>
                  <a:srgbClr val="0070C0"/>
                </a:solidFill>
              </a:rPr>
              <a:t> - как кризисная ситуация:</a:t>
            </a:r>
          </a:p>
          <a:p>
            <a:r>
              <a:rPr lang="ru-RU" b="1" dirty="0" smtClean="0"/>
              <a:t>постановка диагноза как психологический шок</a:t>
            </a:r>
          </a:p>
          <a:p>
            <a:r>
              <a:rPr lang="ru-RU" b="1" dirty="0"/>
              <a:t>к</a:t>
            </a:r>
            <a:r>
              <a:rPr lang="ru-RU" b="1" dirty="0" smtClean="0"/>
              <a:t>огнитивная дезорганизация и реакция отрицания</a:t>
            </a:r>
          </a:p>
          <a:p>
            <a:r>
              <a:rPr lang="ru-RU" b="1" dirty="0"/>
              <a:t>л</a:t>
            </a:r>
            <a:r>
              <a:rPr lang="ru-RU" b="1" dirty="0" smtClean="0"/>
              <a:t>ичностный и социальный кризис.</a:t>
            </a:r>
          </a:p>
          <a:p>
            <a:r>
              <a:rPr lang="ru-RU" b="1" u="sng" dirty="0" err="1" smtClean="0">
                <a:solidFill>
                  <a:srgbClr val="0070C0"/>
                </a:solidFill>
              </a:rPr>
              <a:t>Онкозаболевание</a:t>
            </a:r>
            <a:r>
              <a:rPr lang="ru-RU" b="1" u="sng" dirty="0" smtClean="0">
                <a:solidFill>
                  <a:srgbClr val="0070C0"/>
                </a:solidFill>
              </a:rPr>
              <a:t> -как экстремальная ситуация:</a:t>
            </a:r>
          </a:p>
          <a:p>
            <a:r>
              <a:rPr lang="ru-RU" b="1" dirty="0"/>
              <a:t>ф</a:t>
            </a:r>
            <a:r>
              <a:rPr lang="ru-RU" b="1" dirty="0" smtClean="0"/>
              <a:t>акторы экстремальности-угроза жизни, боль, </a:t>
            </a:r>
            <a:r>
              <a:rPr lang="ru-RU" b="1" dirty="0" err="1" smtClean="0"/>
              <a:t>инвалидизация</a:t>
            </a:r>
            <a:r>
              <a:rPr lang="ru-RU" b="1" dirty="0" smtClean="0"/>
              <a:t>, неопределенность исхода;</a:t>
            </a:r>
          </a:p>
          <a:p>
            <a:r>
              <a:rPr lang="ru-RU" b="1" dirty="0"/>
              <a:t>п</a:t>
            </a:r>
            <a:r>
              <a:rPr lang="ru-RU" b="1" dirty="0" smtClean="0"/>
              <a:t>сихологические реакции- тревога, страх смерти, депрессия</a:t>
            </a:r>
          </a:p>
          <a:p>
            <a:r>
              <a:rPr lang="ru-RU" b="1" dirty="0"/>
              <a:t>м</a:t>
            </a:r>
            <a:r>
              <a:rPr lang="ru-RU" b="1" dirty="0" smtClean="0"/>
              <a:t>еханизмы психологической защиты (отрицание, проекция, уход в религию и др.)</a:t>
            </a:r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54636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8297" y="3697331"/>
            <a:ext cx="7013448" cy="276747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91440" y="219456"/>
            <a:ext cx="1210056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0" u="none" strike="noStrike" baseline="0" dirty="0" smtClean="0">
                <a:latin typeface="MinionPro-Regular"/>
              </a:rPr>
              <a:t>Совместные исследования врачей-онкологов, психиатров, психологов привели к возникновению в последней четверти ХХ века новой области знаний</a:t>
            </a:r>
            <a:r>
              <a:rPr lang="ru-RU" sz="2000" b="1" i="0" u="none" strike="noStrike" dirty="0" smtClean="0">
                <a:latin typeface="MinionPro-Regular"/>
              </a:rPr>
              <a:t> -</a:t>
            </a:r>
            <a:r>
              <a:rPr lang="ru-RU" sz="2000" b="1" i="0" u="sng" strike="noStrike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nionPro-Regular"/>
              </a:rPr>
              <a:t>онкопсихологии</a:t>
            </a:r>
            <a:r>
              <a:rPr lang="ru-RU" sz="2000" b="1" i="0" u="none" strike="noStrike" baseline="0" dirty="0" smtClean="0">
                <a:latin typeface="MinionPro-Regular"/>
              </a:rPr>
              <a:t>, которая изучает </a:t>
            </a:r>
            <a:r>
              <a:rPr lang="ru-RU" sz="2000" b="1" i="1" u="none" strike="noStrike" baseline="0" dirty="0" smtClean="0">
                <a:latin typeface="MinionPro-It"/>
              </a:rPr>
              <a:t>психологические и социальные аспекты</a:t>
            </a:r>
            <a:r>
              <a:rPr lang="ru-RU" sz="2000" b="1" i="1" u="none" strike="noStrike" dirty="0" smtClean="0">
                <a:latin typeface="MinionPro-It"/>
              </a:rPr>
              <a:t> </a:t>
            </a:r>
            <a:r>
              <a:rPr lang="ru-RU" sz="2000" b="1" i="1" u="none" strike="noStrike" baseline="0" dirty="0" smtClean="0">
                <a:latin typeface="MinionPro-It"/>
              </a:rPr>
              <a:t>рака</a:t>
            </a:r>
            <a:r>
              <a:rPr lang="ru-RU" sz="2000" b="1" i="0" u="none" strike="noStrike" baseline="0" dirty="0" smtClean="0">
                <a:latin typeface="MinionPro-Regular"/>
              </a:rPr>
              <a:t>. </a:t>
            </a:r>
          </a:p>
          <a:p>
            <a:pPr algn="just"/>
            <a:r>
              <a:rPr lang="ru-RU" sz="2000" b="1" i="1" strike="noStrike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nionPro-Regular"/>
              </a:rPr>
              <a:t>	</a:t>
            </a:r>
            <a:r>
              <a:rPr lang="ru-RU" sz="2000" b="1" i="1" strike="noStrike" baseline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nionPro-Regular"/>
              </a:rPr>
              <a:t>Целью </a:t>
            </a:r>
            <a:r>
              <a:rPr lang="ru-RU" sz="2000" b="1" i="1" strike="noStrike" baseline="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nionPro-Regular"/>
              </a:rPr>
              <a:t>психоонкологии</a:t>
            </a:r>
            <a:r>
              <a:rPr lang="ru-RU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nionPro-Regular"/>
              </a:rPr>
              <a:t> </a:t>
            </a:r>
            <a:r>
              <a:rPr lang="ru-RU" sz="2000" b="1" i="0" u="none" strike="noStrike" baseline="0" dirty="0" smtClean="0">
                <a:latin typeface="MinionPro-Regular"/>
              </a:rPr>
              <a:t>является повышение качества жизни </a:t>
            </a:r>
            <a:r>
              <a:rPr lang="ru-RU" sz="2000" b="1" i="0" u="none" strike="noStrike" baseline="0" dirty="0" err="1" smtClean="0">
                <a:latin typeface="MinionPro-Regular"/>
              </a:rPr>
              <a:t>онкобольного</a:t>
            </a:r>
            <a:r>
              <a:rPr lang="ru-RU" sz="2000" b="1" i="0" u="none" strike="noStrike" baseline="0" dirty="0" smtClean="0">
                <a:latin typeface="MinionPro-Regular"/>
              </a:rPr>
              <a:t> независимо от локализации и распространенности злокачественного процесса.</a:t>
            </a:r>
            <a:r>
              <a:rPr lang="ru-RU" sz="2000" b="1" dirty="0"/>
              <a:t> </a:t>
            </a:r>
            <a:endParaRPr lang="ru-RU" sz="2000" b="1" dirty="0" smtClean="0"/>
          </a:p>
          <a:p>
            <a:pPr algn="just"/>
            <a:r>
              <a:rPr lang="ru-RU" sz="2000" b="1" dirty="0" smtClean="0"/>
              <a:t>	</a:t>
            </a:r>
            <a:r>
              <a:rPr lang="ru-RU" sz="2000" b="1" u="sng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Онкопсихология</a:t>
            </a:r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/>
              <a:t>— часть психологии кризисных и </a:t>
            </a:r>
            <a:r>
              <a:rPr lang="ru-RU" sz="2000" b="1" dirty="0" smtClean="0"/>
              <a:t>экстремальных ситуаций</a:t>
            </a:r>
            <a:r>
              <a:rPr lang="ru-RU" sz="2000" b="1" dirty="0"/>
              <a:t>. </a:t>
            </a:r>
            <a:endParaRPr lang="ru-RU" sz="2000" b="1" dirty="0" smtClean="0"/>
          </a:p>
          <a:p>
            <a:pPr algn="just"/>
            <a:r>
              <a:rPr lang="ru-RU" sz="2000" b="1" dirty="0" smtClean="0"/>
              <a:t>В </a:t>
            </a:r>
            <a:r>
              <a:rPr lang="ru-RU" sz="2000" b="1" dirty="0"/>
              <a:t>настоящее время </a:t>
            </a:r>
            <a:r>
              <a:rPr lang="ru-RU" sz="2000" b="1" dirty="0" smtClean="0"/>
              <a:t>дальнейшее </a:t>
            </a:r>
            <a:r>
              <a:rPr lang="ru-RU" sz="2000" b="1" dirty="0"/>
              <a:t>развитие </a:t>
            </a:r>
            <a:r>
              <a:rPr lang="ru-RU" sz="2000" b="1" dirty="0" err="1"/>
              <a:t>онкопсихологии</a:t>
            </a:r>
            <a:r>
              <a:rPr lang="ru-RU" sz="2000" b="1" dirty="0"/>
              <a:t> </a:t>
            </a:r>
            <a:r>
              <a:rPr lang="ru-RU" sz="2000" b="1" dirty="0" smtClean="0"/>
              <a:t>видится в </a:t>
            </a:r>
            <a:r>
              <a:rPr lang="ru-RU" sz="2000" b="1" dirty="0"/>
              <a:t>создании системы, включающей три </a:t>
            </a:r>
            <a:r>
              <a:rPr lang="ru-RU" sz="2000" b="1" dirty="0" smtClean="0"/>
              <a:t>элемента</a:t>
            </a:r>
            <a:r>
              <a:rPr lang="ru-RU" sz="2000" b="1" dirty="0"/>
              <a:t>:</a:t>
            </a:r>
          </a:p>
          <a:p>
            <a:pPr algn="just"/>
            <a:r>
              <a:rPr lang="ru-RU" sz="2000" b="1" dirty="0"/>
              <a:t>1) научные исследования в области </a:t>
            </a:r>
            <a:r>
              <a:rPr lang="ru-RU" sz="2000" b="1" dirty="0" err="1"/>
              <a:t>онкопсихологии</a:t>
            </a:r>
            <a:r>
              <a:rPr lang="ru-RU" sz="2000" b="1" dirty="0"/>
              <a:t>;</a:t>
            </a:r>
          </a:p>
          <a:p>
            <a:pPr algn="just"/>
            <a:r>
              <a:rPr lang="ru-RU" sz="2000" b="1" dirty="0"/>
              <a:t>2) профессиональное обучение клинических психологов, </a:t>
            </a:r>
            <a:r>
              <a:rPr lang="ru-RU" sz="2000" b="1" dirty="0" smtClean="0"/>
              <a:t>врачей-онкологов и </a:t>
            </a:r>
            <a:r>
              <a:rPr lang="ru-RU" sz="2000" b="1" dirty="0"/>
              <a:t>медсестер;</a:t>
            </a:r>
          </a:p>
          <a:p>
            <a:pPr algn="just"/>
            <a:r>
              <a:rPr lang="ru-RU" sz="2000" b="1" dirty="0"/>
              <a:t>3) профессиональная психологическая служба помощи </a:t>
            </a:r>
            <a:r>
              <a:rPr lang="ru-RU" sz="2000" b="1" dirty="0" err="1" smtClean="0"/>
              <a:t>онкопациентам</a:t>
            </a:r>
            <a:r>
              <a:rPr lang="ru-RU" sz="2000" b="1" dirty="0" smtClean="0"/>
              <a:t> </a:t>
            </a:r>
            <a:r>
              <a:rPr lang="ru-RU" sz="2000" b="1" dirty="0"/>
              <a:t>и их </a:t>
            </a:r>
            <a:r>
              <a:rPr lang="ru-RU" sz="2000" b="1" dirty="0" smtClean="0"/>
              <a:t>родственникам.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64159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245782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1742</TotalTime>
  <Words>1004</Words>
  <Application>Microsoft Office PowerPoint</Application>
  <PresentationFormat>Широкоэкранный</PresentationFormat>
  <Paragraphs>79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MinionPro-It</vt:lpstr>
      <vt:lpstr>MinionPro-Regular</vt:lpstr>
      <vt:lpstr>Times New Roman</vt:lpstr>
      <vt:lpstr>Тема Office</vt:lpstr>
      <vt:lpstr>Лекция 4. Психологические аспекты онкозаболеваний как кризисная и экстремальная жизненная ситуация </vt:lpstr>
      <vt:lpstr>Рекомендуемая литература: </vt:lpstr>
      <vt:lpstr> Цель: познакомить  с психологическими аспектами онкозаболеваний как кризисной и экстремальной жизненной ситуацией.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MASTER</dc:creator>
  <cp:lastModifiedBy>MASTER</cp:lastModifiedBy>
  <cp:revision>130</cp:revision>
  <dcterms:created xsi:type="dcterms:W3CDTF">2025-09-20T11:37:56Z</dcterms:created>
  <dcterms:modified xsi:type="dcterms:W3CDTF">2025-09-21T16:43:17Z</dcterms:modified>
</cp:coreProperties>
</file>